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0"/>
  </p:notesMasterIdLst>
  <p:sldIdLst>
    <p:sldId id="256" r:id="rId2"/>
    <p:sldId id="263" r:id="rId3"/>
    <p:sldId id="265" r:id="rId4"/>
    <p:sldId id="266" r:id="rId5"/>
    <p:sldId id="259" r:id="rId6"/>
    <p:sldId id="267" r:id="rId7"/>
    <p:sldId id="269" r:id="rId8"/>
    <p:sldId id="268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1E0904"/>
    <a:srgbClr val="2A2735"/>
    <a:srgbClr val="0A28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54" autoAdjust="0"/>
  </p:normalViewPr>
  <p:slideViewPr>
    <p:cSldViewPr snapToGrid="0">
      <p:cViewPr varScale="1">
        <p:scale>
          <a:sx n="63" d="100"/>
          <a:sy n="63" d="100"/>
        </p:scale>
        <p:origin x="14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skur\Downloads\pi_2-11_20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060648681803279E-2"/>
          <c:y val="4.5433880662574026E-2"/>
          <c:w val="0.88539753636479324"/>
          <c:h val="0.6563781964257515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'таблица 2.11'!$A$9</c:f>
              <c:strCache>
                <c:ptCount val="1"/>
                <c:pt idx="0">
                  <c:v>Трости, костыли, опоры, поручни, тыс.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T Sans" panose="020B0503020203020204" pitchFamily="34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'таблица 2.11'!$L$6:$P$6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'таблица 2.11'!$L$9:$P$9</c:f>
              <c:numCache>
                <c:formatCode>General</c:formatCode>
                <c:ptCount val="5"/>
                <c:pt idx="0">
                  <c:v>276.21199999999999</c:v>
                </c:pt>
                <c:pt idx="1">
                  <c:v>241.47800000000001</c:v>
                </c:pt>
                <c:pt idx="2">
                  <c:v>236.89</c:v>
                </c:pt>
                <c:pt idx="3">
                  <c:v>199.69200000000001</c:v>
                </c:pt>
                <c:pt idx="4">
                  <c:v>326.75299999999999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FA-4E21-8956-ED47D4B01BCC}"/>
            </c:ext>
          </c:extLst>
        </c:ser>
        <c:ser>
          <c:idx val="1"/>
          <c:order val="1"/>
          <c:tx>
            <c:strRef>
              <c:f>'таблица 2.11'!$A$10</c:f>
              <c:strCache>
                <c:ptCount val="1"/>
                <c:pt idx="0">
                  <c:v>Кресла-коляски, тыс.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T Sans" panose="020B0503020203020204" pitchFamily="34" charset="-52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'таблица 2.11'!$L$6:$P$6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'таблица 2.11'!$L$10:$P$10</c:f>
              <c:numCache>
                <c:formatCode>General</c:formatCode>
                <c:ptCount val="5"/>
                <c:pt idx="0">
                  <c:v>132.685</c:v>
                </c:pt>
                <c:pt idx="1">
                  <c:v>146.31200000000001</c:v>
                </c:pt>
                <c:pt idx="2">
                  <c:v>169.45</c:v>
                </c:pt>
                <c:pt idx="3">
                  <c:v>131.721</c:v>
                </c:pt>
                <c:pt idx="4">
                  <c:v>209.39099999999999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FA-4E21-8956-ED47D4B01BC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75307408"/>
        <c:axId val="1175309328"/>
      </c:barChart>
      <c:catAx>
        <c:axId val="117530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PT Sans" panose="020B0503020203020204" pitchFamily="34" charset="-52"/>
                <a:ea typeface="+mn-ea"/>
                <a:cs typeface="+mn-cs"/>
              </a:defRPr>
            </a:pPr>
            <a:endParaRPr lang="ru-RU"/>
          </a:p>
        </c:txPr>
        <c:crossAx val="1175309328"/>
        <c:crosses val="autoZero"/>
        <c:auto val="1"/>
        <c:lblAlgn val="ctr"/>
        <c:lblOffset val="100"/>
        <c:noMultiLvlLbl val="0"/>
      </c:catAx>
      <c:valAx>
        <c:axId val="11753093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7530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8.0207971110942314E-2"/>
          <c:y val="0.81907857163526043"/>
          <c:w val="0.63734003656307125"/>
          <c:h val="0.14924523580433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PT Sans" panose="020B0503020203020204" pitchFamily="34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>
              <a:lumMod val="75000"/>
              <a:lumOff val="25000"/>
            </a:schemeClr>
          </a:solidFill>
          <a:latin typeface="PT Sans" panose="020B0503020203020204" pitchFamily="34" charset="-52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C064F-7873-4959-807C-1ED124F51D05}" type="datetimeFigureOut">
              <a:rPr lang="ru-RU" smtClean="0"/>
              <a:t>19.12.2024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65996-65E4-4F70-9596-66EC0ED0F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89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 маломобильным группам населения относят инвалидов, людей старших возрастов, беременных, людей с детскими колясками, малолетними детьми и других. Большинству из них требуется помощь при посещении лечебного учреждения. Они не могут передвигаться самостоятельно. </a:t>
            </a:r>
          </a:p>
          <a:p>
            <a:r>
              <a:rPr lang="ru-RU" dirty="0"/>
              <a:t>Мы решили начать именно с помощи инвалидам-колясочникам</a:t>
            </a:r>
            <a:r>
              <a:rPr lang="en-US" dirty="0"/>
              <a:t> </a:t>
            </a:r>
            <a:r>
              <a:rPr lang="ru-RU" dirty="0"/>
              <a:t>и людям на костылях и ходунках. По данным Минтруда России, в 2023 году их общее количество превысило 530 тыс. единиц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FF19-12E2-4373-AF9F-CB129211C7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83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0" i="0" dirty="0">
                <a:solidFill>
                  <a:srgbClr val="434142"/>
                </a:solidFill>
                <a:effectLst/>
                <a:latin typeface="Arial" panose="020B0604020202020204" pitchFamily="34" charset="0"/>
              </a:rPr>
              <a:t>Эти пациенты нуждаются в сопровождении на территории больницы или поликлиники. Все начинается с кнопки персонала у входа в клинику. Нормативные требования для кнопки вызова описаны в госте, однако они не всегда соблюдаются и мы можем увидеть такую печальную картину.</a:t>
            </a:r>
            <a:endParaRPr lang="ru-RU" b="1" i="0" dirty="0">
              <a:solidFill>
                <a:srgbClr val="434142"/>
              </a:solidFill>
              <a:effectLst/>
              <a:latin typeface="Tahoma" panose="020B060403050404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FF19-12E2-4373-AF9F-CB129211C76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28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BCCB1-CA0D-2EB2-14EF-92EA7DB4B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17C2942-4943-D1D2-5633-F5BA3BE3D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B1F4BFB-F966-6858-0DB5-B5DA9B641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поставили себе задачу автоматизировать вызов медицинского персонала для помощи маломобильным пациентам при их появлении у входа в клинику или в зонах внутри клиники, где передвижение может быть затруднено.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Для решения задачи было необходимо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В реальном времени передавать изображение с камер в нейронную сеть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ru-RU" dirty="0"/>
              <a:t>Нейронная сеть должна провести идентификацию и классификацию людей по категориям: обычный человек, человек в инвалидной коляске,  на костылях.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dirty="0"/>
              <a:t>При «узнавании» маломобильных пациентов передать медицинскому персоналу информацию о наличии и местонахождении маломобильного пациента</a:t>
            </a:r>
          </a:p>
          <a:p>
            <a:pPr marL="0" indent="0" algn="just">
              <a:lnSpc>
                <a:spcPct val="150000"/>
              </a:lnSpc>
              <a:buFont typeface="Courier New" panose="02070309020205020404" pitchFamily="49" charset="0"/>
              <a:buNone/>
            </a:pPr>
            <a:endParaRPr lang="ru-RU" dirty="0"/>
          </a:p>
          <a:p>
            <a:r>
              <a:rPr lang="ru-RU" dirty="0"/>
              <a:t>Таким образом, мы оптимизируем работу персонала и повышаем качество медицинского обслуживания клиник в отношении маломобильных пациентов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BD2DC4-2F51-4C4B-9C18-1F8EE67B6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65996-65E4-4F70-9596-66EC0ED0F8A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226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dirty="0">
                <a:latin typeface="+mn-lt"/>
              </a:rPr>
              <a:t>Почему мы выбрали эту модель? – YOLO прекрасно справляется с задачами обнаружения и сегментации. </a:t>
            </a:r>
            <a:endParaRPr lang="en-US" dirty="0"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ru-RU" dirty="0">
                <a:latin typeface="+mn-lt"/>
              </a:rPr>
              <a:t>Нам как раз нужно было обнаружение. Архитектура YOLOv8 представлена на слайде.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YOLOv8, как и его предшественники, полагается на пирамиду признаков для успешного детектирования объектов.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Наша модель была </a:t>
            </a:r>
            <a:r>
              <a:rPr lang="ru-RU" dirty="0" err="1">
                <a:latin typeface="+mn-lt"/>
              </a:rPr>
              <a:t>дообучена</a:t>
            </a:r>
            <a:r>
              <a:rPr lang="ru-RU" dirty="0">
                <a:latin typeface="+mn-lt"/>
              </a:rPr>
              <a:t> на параметрах: 10 эпох и оптимизатор - стохастический градиентный спуск.</a:t>
            </a:r>
            <a:r>
              <a:rPr lang="en-US" dirty="0">
                <a:latin typeface="+mn-lt"/>
              </a:rPr>
              <a:t> </a:t>
            </a:r>
            <a:endParaRPr lang="en-US" sz="1200" dirty="0">
              <a:solidFill>
                <a:srgbClr val="FF0000"/>
              </a:solidFill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200" dirty="0">
              <a:solidFill>
                <a:srgbClr val="FF0000"/>
              </a:solidFill>
              <a:latin typeface="+mn-lt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ru-RU" sz="1200" dirty="0">
                <a:solidFill>
                  <a:srgbClr val="FF0000"/>
                </a:solidFill>
                <a:latin typeface="+mn-lt"/>
              </a:rPr>
              <a:t>Модель обучена на датасете </a:t>
            </a:r>
            <a:r>
              <a:rPr lang="en-GB" sz="1200" dirty="0">
                <a:solidFill>
                  <a:srgbClr val="FF0000"/>
                </a:solidFill>
                <a:latin typeface="+mn-lt"/>
              </a:rPr>
              <a:t>https://universe.roboflow.com/stars-j6pl1/disabled-ppl</a:t>
            </a:r>
            <a:r>
              <a:rPr lang="ru-RU" sz="1200" dirty="0">
                <a:solidFill>
                  <a:srgbClr val="FF0000"/>
                </a:solidFill>
                <a:latin typeface="+mn-lt"/>
              </a:rPr>
              <a:t>, всего 403 фото, 2 класса – человек в инвалидном кресле и человек на костылях.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D1D7E0"/>
                </a:solidFill>
                <a:effectLst/>
                <a:latin typeface="+mn-lt"/>
              </a:rPr>
              <a:t>В тестовой выборке 49 фото, в выборке для валидации - 76, в тренировочной – 278</a:t>
            </a:r>
            <a:br>
              <a:rPr lang="ru-RU" b="0" i="0" dirty="0">
                <a:solidFill>
                  <a:srgbClr val="D1D7E0"/>
                </a:solidFill>
                <a:effectLst/>
                <a:latin typeface="+mn-lt"/>
              </a:rPr>
            </a:br>
            <a:br>
              <a:rPr lang="ru-RU" b="0" i="0" dirty="0">
                <a:solidFill>
                  <a:srgbClr val="D1D7E0"/>
                </a:solidFill>
                <a:effectLst/>
                <a:latin typeface="+mn-lt"/>
              </a:rPr>
            </a:br>
            <a:r>
              <a:rPr lang="ru-RU" dirty="0">
                <a:latin typeface="+mn-lt"/>
              </a:rPr>
              <a:t>После обучения можно просмотреть, что именно модель обнаружила на фото, пример на слайде.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ru-RU" sz="1200" dirty="0">
              <a:solidFill>
                <a:srgbClr val="FF0000"/>
              </a:solidFill>
              <a:latin typeface="PT Sans" panose="020B0503020203020204" pitchFamily="34" charset="-5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ru-RU" sz="1200" dirty="0">
              <a:solidFill>
                <a:srgbClr val="FF0000"/>
              </a:solidFill>
              <a:latin typeface="PT Sans" panose="020B0503020203020204" pitchFamily="34" charset="-52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65996-65E4-4F70-9596-66EC0ED0F8A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37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1F4D3-9656-BCA0-70BC-988E6A1B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CA83BC0-83CD-8D04-4C9A-EAA55A444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6D9E5F-1FD2-6DF0-D7B6-E303134FD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Отдаем модели картинку – получаем ответ в следующем виде, как на слайде. </a:t>
            </a:r>
          </a:p>
          <a:p>
            <a:r>
              <a:rPr lang="ru-RU" dirty="0"/>
              <a:t>Здесь для нас важен кусок после размера картинки, обведен красным. </a:t>
            </a:r>
          </a:p>
          <a:p>
            <a:r>
              <a:rPr lang="ru-RU" dirty="0"/>
              <a:t>Это то, что алгоритм смог обнаружить на картинке.</a:t>
            </a:r>
          </a:p>
          <a:p>
            <a:r>
              <a:rPr lang="ru-RU" dirty="0"/>
              <a:t>Вариантов ответа алгоритма несколько: Кресло, костыли или ничего не обнаружено.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Ну и бот в телеграмме, который должен оповещать об обнаружении, отправляет фото с подписью Обнаружен маломобильный пользователь.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959534-9E9F-8784-BAD9-A71E729EE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65996-65E4-4F70-9596-66EC0ED0F8A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46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82607-7A7D-3750-A7E4-542B31854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7CE086F-9A51-C1C2-6BE2-AE3D2B91A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DF779E9-6096-3545-F1FB-3602A3570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Отдаем модели картинку – получаем ответ в следующем виде, как на слайде. </a:t>
            </a:r>
          </a:p>
          <a:p>
            <a:r>
              <a:rPr lang="ru-RU" dirty="0"/>
              <a:t>Здесь для нас важен кусок после размера картинки, обведен красным. </a:t>
            </a:r>
          </a:p>
          <a:p>
            <a:r>
              <a:rPr lang="ru-RU" dirty="0"/>
              <a:t>Это то, что алгоритм смог обнаружить на картинке.</a:t>
            </a:r>
          </a:p>
          <a:p>
            <a:r>
              <a:rPr lang="ru-RU" dirty="0"/>
              <a:t>Вариантов ответа алгоритма несколько: Кресло, костыли или ничего не обнаружено.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Ну и бот в телеграмме, который должен оповещать об обнаружении, отправляет фото с подписью Обнаружен маломобильный пользователь.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FE47BB-BB83-B373-5929-F14DF8EA7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65996-65E4-4F70-9596-66EC0ED0F8A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07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5DABC-AFAD-C2D4-9ABD-B5275C19F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41258D2-D4C5-03A5-D513-6721290B1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CF65117-32FD-76EB-DAB4-2A1389E6B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BB3DEB-7BF5-3B3E-B881-96825BD62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65996-65E4-4F70-9596-66EC0ED0F8A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28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2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4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4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7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3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0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1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1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9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0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8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2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3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3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3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36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07134A1-6E23-4417-8A0E-6B7013EE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2FD622D-988E-4643-87EB-6197BAB53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17DA54-DDDC-44E6-8AC4-7FDC000A2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2E709A-9270-42A6-8B58-D1F149D2D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07979B-226B-4F37-B9F9-DAAAFCF18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61923EF-C2E0-4CB2-A37D-56251914B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81FC8C6-CA0F-414F-B5D8-A22C3BA18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D0A1778-5358-4A84-AFC7-F5FE52170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7CA575A-2DD5-4400-A8EB-CA087B366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6FE83E2-842D-4DB0-879B-0AAE74E88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C65B4D5-97A8-4B99-95F1-A8ABACD57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99C1AEC-921E-4B21-AB7C-3B314FAF8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BC6C036-973A-4049-A3ED-DBE599BF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933D27E-05C8-4261-BFB0-C54343814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810A5DC-6FA9-4464-B677-A8EE7C068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C4C342D-588F-4B7E-8911-5079C1E27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B43446F-FEE4-48A6-B092-FCA67607A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37AAF31-1287-4F06-82C2-152B97CE4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B0E018F-0A4A-4940-A9C5-2F7537878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AD144D6-982B-4822-9C5F-D588A3CF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B969311-3C7A-46EE-9348-6B4336641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9FECC74-E0E3-4128-8632-2FA994140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8D280A9-4057-47B5-A9AE-7AF211431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EDAC388-396D-47BE-A84F-13F905DE4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C423F5-785F-4726-A136-AFB50AA1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1D18134-78BA-4375-8130-1036457BC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1EC74D1-2591-4C00-AADF-5CCDAA556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7C355CE-3A38-42CE-B108-F859C995E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38FD71-CBEE-4752-81BF-145F91BAE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0C40E9D-9C2D-478A-8BD0-FC1623D55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800592A-3AD4-4CB7-A596-B160E835B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4DF9447-BDCC-4AD3-BD3F-6203D64B1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8BF451A-8BE3-4DAE-9731-362B5D5E3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Flowchart: Document 98">
            <a:extLst>
              <a:ext uri="{FF2B5EF4-FFF2-40B4-BE49-F238E27FC236}">
                <a16:creationId xmlns:a16="http://schemas.microsoft.com/office/drawing/2014/main" id="{B135F0A9-346D-45D8-9316-99A6C7776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491298"/>
          </a:xfrm>
          <a:prstGeom prst="flowChartDocumen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в помещении, пол, дизайн интерьера, окно&#10;&#10;Автоматически созданное описание">
            <a:extLst>
              <a:ext uri="{FF2B5EF4-FFF2-40B4-BE49-F238E27FC236}">
                <a16:creationId xmlns:a16="http://schemas.microsoft.com/office/drawing/2014/main" id="{161048F5-0E0D-D43B-B065-F40308FF57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2" r="2" b="23593"/>
          <a:stretch/>
        </p:blipFill>
        <p:spPr>
          <a:xfrm>
            <a:off x="16615" y="-3103"/>
            <a:ext cx="12208610" cy="6857991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177BCC-4ECD-CBF8-EE3D-F5D7679E37DD}"/>
              </a:ext>
            </a:extLst>
          </p:cNvPr>
          <p:cNvSpPr/>
          <p:nvPr/>
        </p:nvSpPr>
        <p:spPr>
          <a:xfrm>
            <a:off x="1571995" y="329354"/>
            <a:ext cx="10325000" cy="8112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none" spc="0" dirty="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Автоматизация работы поликлиники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D0783-D7FA-4B84-B240-77D4508631A7}"/>
              </a:ext>
            </a:extLst>
          </p:cNvPr>
          <p:cNvSpPr txBox="1"/>
          <p:nvPr/>
        </p:nvSpPr>
        <p:spPr>
          <a:xfrm>
            <a:off x="453217" y="2484596"/>
            <a:ext cx="9312562" cy="24755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</a:pP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Команда №2</a:t>
            </a:r>
          </a:p>
          <a:p>
            <a:pPr indent="-228600"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FFFFFF"/>
              </a:solidFill>
              <a:latin typeface="PT Sans" panose="020B0503020203020204" pitchFamily="34" charset="-52"/>
            </a:endParaRPr>
          </a:p>
          <a:p>
            <a:pPr marL="57150" indent="-285750" algn="just"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Мурадян Яна Кареновна (</a:t>
            </a: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Тимлид</a:t>
            </a:r>
            <a:r>
              <a:rPr lang="ru-RU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)- 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PT Sans" panose="020B0503020203020204" pitchFamily="34" charset="-52"/>
              </a:rPr>
              <a:t>ML development</a:t>
            </a:r>
          </a:p>
          <a:p>
            <a:pPr marL="57150" indent="-285750" algn="just"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Пастухова Ольга Леонидовна-</a:t>
            </a:r>
            <a:r>
              <a:rPr lang="ru-RU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PT Sans" panose="020B0503020203020204" pitchFamily="34" charset="-52"/>
              </a:rPr>
              <a:t>data engineering</a:t>
            </a:r>
          </a:p>
          <a:p>
            <a:pPr marL="57150" indent="-285750" algn="just"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Мартиросова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Анастасия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Гургеновна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-</a:t>
            </a:r>
            <a:r>
              <a:rPr lang="ru-RU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PT Sans" panose="020B0503020203020204" pitchFamily="34" charset="-52"/>
              </a:rPr>
              <a:t>data analytics</a:t>
            </a:r>
          </a:p>
          <a:p>
            <a:pPr marL="57150" indent="-285750" algn="just"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Шорохова Елизавета </a:t>
            </a: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Сергеевна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-</a:t>
            </a:r>
            <a:r>
              <a:rPr lang="ru-RU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PT Sans" panose="020B0503020203020204" pitchFamily="34" charset="-52"/>
              </a:rPr>
              <a:t>ML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PT Sans" panose="020B0503020203020204" pitchFamily="34" charset="-52"/>
              </a:rPr>
              <a:t>Ops</a:t>
            </a:r>
          </a:p>
          <a:p>
            <a:pPr marL="57150" indent="-285750" algn="just"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Скурихина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Виктория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Евгеньевна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-</a:t>
            </a:r>
            <a:r>
              <a:rPr lang="ru-RU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PT Sans" panose="020B0503020203020204" pitchFamily="34" charset="-52"/>
              </a:rPr>
              <a:t>data engineering</a:t>
            </a:r>
          </a:p>
          <a:p>
            <a:pPr marL="57150" indent="-285750" algn="just"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Котюшева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Ольга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Вячеславовна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-</a:t>
            </a:r>
            <a:r>
              <a:rPr lang="ru-RU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PT Sans" panose="020B0503020203020204" pitchFamily="34" charset="-52"/>
              </a:rPr>
              <a:t>ML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</a:rPr>
              <a:t> </a:t>
            </a:r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PT Sans" panose="020B0503020203020204" pitchFamily="34" charset="-52"/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83749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A916E147-0C80-AC51-24FB-BAD279DA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422412"/>
              </p:ext>
            </p:extLst>
          </p:nvPr>
        </p:nvGraphicFramePr>
        <p:xfrm>
          <a:off x="248587" y="1502979"/>
          <a:ext cx="5300875" cy="469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7BF11F6-EB02-733E-A1C5-5AC9805279C3}"/>
              </a:ext>
            </a:extLst>
          </p:cNvPr>
          <p:cNvSpPr txBox="1"/>
          <p:nvPr/>
        </p:nvSpPr>
        <p:spPr>
          <a:xfrm>
            <a:off x="552852" y="569300"/>
            <a:ext cx="105397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4000" b="1" i="0" dirty="0">
                <a:solidFill>
                  <a:schemeClr val="accent6">
                    <a:lumMod val="50000"/>
                  </a:schemeClr>
                </a:solidFill>
                <a:effectLst/>
                <a:latin typeface="PT Sans" panose="020B0503020203020204" pitchFamily="34" charset="-52"/>
              </a:rPr>
              <a:t>МАЛОМОБИЛЬНЫЕ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1C9E3A4-A214-2B10-3218-132B548B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" r="383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9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25A0DBD-DB2C-788E-6601-B06985882451}"/>
              </a:ext>
            </a:extLst>
          </p:cNvPr>
          <p:cNvGrpSpPr/>
          <p:nvPr/>
        </p:nvGrpSpPr>
        <p:grpSpPr>
          <a:xfrm>
            <a:off x="935524" y="1685088"/>
            <a:ext cx="4452022" cy="1231106"/>
            <a:chOff x="750454" y="1413461"/>
            <a:chExt cx="4353167" cy="11209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57A822-6B8A-733F-3604-13278E2FF961}"/>
                </a:ext>
              </a:extLst>
            </p:cNvPr>
            <p:cNvSpPr txBox="1"/>
            <p:nvPr/>
          </p:nvSpPr>
          <p:spPr>
            <a:xfrm>
              <a:off x="750454" y="1413461"/>
              <a:ext cx="4353167" cy="1120984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txBody>
            <a:bodyPr wrap="square" anchor="b">
              <a:spAutoFit/>
            </a:bodyPr>
            <a:lstStyle/>
            <a:p>
              <a:pPr>
                <a:spcBef>
                  <a:spcPts val="2400"/>
                </a:spcBef>
                <a:spcAft>
                  <a:spcPts val="1200"/>
                </a:spcAft>
              </a:pPr>
              <a:r>
                <a:rPr lang="ru-RU" sz="2400" b="1" dirty="0">
                  <a:solidFill>
                    <a:srgbClr val="000000"/>
                  </a:solidFill>
                  <a:latin typeface="PT Sans" panose="020B0503020203020204" pitchFamily="34" charset="-52"/>
                </a:rPr>
                <a:t>	ГОСТ Р 50223-2020</a:t>
              </a:r>
            </a:p>
            <a:p>
              <a:pPr algn="ctr">
                <a:spcAft>
                  <a:spcPts val="1200"/>
                </a:spcAft>
              </a:pPr>
              <a:r>
                <a:rPr lang="ru-RU" sz="2000" dirty="0">
                  <a:solidFill>
                    <a:srgbClr val="000000"/>
                  </a:solidFill>
                  <a:latin typeface="PT Sans" panose="020B0503020203020204" pitchFamily="34" charset="-52"/>
                </a:rPr>
                <a:t>Система вызова помощи </a:t>
              </a:r>
              <a:br>
                <a:rPr lang="ru-RU" sz="2000" dirty="0">
                  <a:solidFill>
                    <a:srgbClr val="000000"/>
                  </a:solidFill>
                  <a:latin typeface="PT Sans" panose="020B0503020203020204" pitchFamily="34" charset="-52"/>
                </a:rPr>
              </a:br>
              <a:r>
                <a:rPr lang="ru-RU" sz="2000" dirty="0">
                  <a:solidFill>
                    <a:srgbClr val="000000"/>
                  </a:solidFill>
                  <a:latin typeface="PT Sans" panose="020B0503020203020204" pitchFamily="34" charset="-52"/>
                </a:rPr>
                <a:t>для маломобильных групп населения</a:t>
              </a:r>
              <a:endParaRPr lang="ru-RU" sz="2000" dirty="0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45EB6568-F08A-77A4-727C-B0E275B1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382" t="23807" r="75413" b="45681"/>
            <a:stretch/>
          </p:blipFill>
          <p:spPr>
            <a:xfrm>
              <a:off x="921965" y="1447215"/>
              <a:ext cx="571763" cy="45569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6DAD23-B278-3B97-50A5-AE5E444E16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96" r="29588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2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6A0C-0E74-AAAD-83E6-9E718842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60F0E4-227C-E231-9941-8CB09A59156C}"/>
              </a:ext>
            </a:extLst>
          </p:cNvPr>
          <p:cNvSpPr txBox="1"/>
          <p:nvPr/>
        </p:nvSpPr>
        <p:spPr>
          <a:xfrm>
            <a:off x="5113748" y="50406"/>
            <a:ext cx="1964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4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Задача</a:t>
            </a:r>
            <a:endParaRPr lang="en-US" sz="40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503020203020204" pitchFamily="34" charset="-52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7ED4A-BFE7-2112-5B2A-541DABB0DF23}"/>
              </a:ext>
            </a:extLst>
          </p:cNvPr>
          <p:cNvSpPr txBox="1"/>
          <p:nvPr/>
        </p:nvSpPr>
        <p:spPr>
          <a:xfrm>
            <a:off x="4900067" y="643804"/>
            <a:ext cx="6901046" cy="14275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b="1" dirty="0">
                <a:latin typeface="PT Sans" panose="020B0503020203020204" pitchFamily="34" charset="-52"/>
              </a:rPr>
              <a:t>Автоматизировать вызов медицинского персонала для помощи маломобильным пациентам (в инвалидной коляске,  на костылях).</a:t>
            </a:r>
          </a:p>
        </p:txBody>
      </p:sp>
      <p:pic>
        <p:nvPicPr>
          <p:cNvPr id="8" name="Рисунок 7" descr="Изображение выглядит как одежда, человек, инвалидная коляска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6C953F86-7B90-37E7-DBDA-0868187FB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6" y="758292"/>
            <a:ext cx="4591670" cy="4591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A9E6C5-C5DD-BDC3-E6D1-2C8C6AFC65E8}"/>
              </a:ext>
            </a:extLst>
          </p:cNvPr>
          <p:cNvSpPr txBox="1"/>
          <p:nvPr/>
        </p:nvSpPr>
        <p:spPr>
          <a:xfrm>
            <a:off x="4490544" y="1779101"/>
            <a:ext cx="6901046" cy="9161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000" b="1" dirty="0">
                <a:solidFill>
                  <a:schemeClr val="accent6">
                    <a:lumMod val="50000"/>
                  </a:schemeClr>
                </a:solidFill>
                <a:latin typeface="PT Sans" panose="020B0503020203020204" pitchFamily="34" charset="-52"/>
              </a:rPr>
              <a:t>Концепт решения задачи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2F030B-3FD6-9507-AFF6-DC86EC6B0500}"/>
              </a:ext>
            </a:extLst>
          </p:cNvPr>
          <p:cNvSpPr txBox="1"/>
          <p:nvPr/>
        </p:nvSpPr>
        <p:spPr>
          <a:xfrm>
            <a:off x="271969" y="4820851"/>
            <a:ext cx="11576300" cy="1889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000" b="1" dirty="0">
                <a:solidFill>
                  <a:schemeClr val="accent6">
                    <a:lumMod val="50000"/>
                  </a:schemeClr>
                </a:solidFill>
              </a:rPr>
              <a:t>Польза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b="1" dirty="0">
                <a:latin typeface="PT Sans" panose="020B0503020203020204" pitchFamily="34" charset="-52"/>
              </a:rPr>
              <a:t>Оптимизация работы медицинского персонала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000" b="1" dirty="0">
                <a:latin typeface="PT Sans" panose="020B0503020203020204" pitchFamily="34" charset="-52"/>
              </a:rPr>
              <a:t>Повышение качества медицинского обслуживания маломобильных пациентов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C5CBC-9C85-2888-4E79-A870855C8976}"/>
              </a:ext>
            </a:extLst>
          </p:cNvPr>
          <p:cNvSpPr txBox="1"/>
          <p:nvPr/>
        </p:nvSpPr>
        <p:spPr>
          <a:xfrm>
            <a:off x="5013135" y="2888435"/>
            <a:ext cx="2739565" cy="40011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PT Sans" panose="020B0503020203020204" pitchFamily="34" charset="-52"/>
              </a:rPr>
              <a:t>Изображение с камер</a:t>
            </a:r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DD1E144D-5270-B269-7303-C1D8BEE3A020}"/>
              </a:ext>
            </a:extLst>
          </p:cNvPr>
          <p:cNvSpPr/>
          <p:nvPr/>
        </p:nvSpPr>
        <p:spPr>
          <a:xfrm rot="17193312">
            <a:off x="8358193" y="2710664"/>
            <a:ext cx="145018" cy="978511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C9457-55F2-E92E-6D73-03476E144B6F}"/>
              </a:ext>
            </a:extLst>
          </p:cNvPr>
          <p:cNvSpPr txBox="1"/>
          <p:nvPr/>
        </p:nvSpPr>
        <p:spPr>
          <a:xfrm>
            <a:off x="9108704" y="2779232"/>
            <a:ext cx="2739565" cy="2246769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PT Sans" panose="020B0503020203020204" pitchFamily="34" charset="-52"/>
              </a:rPr>
              <a:t>Идентификация и классификация людей по категориям, «узнавание» маломобильных с использованием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PT Sans" panose="020B0503020203020204" pitchFamily="34" charset="-52"/>
              </a:rPr>
              <a:t>Computer Vision</a:t>
            </a:r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E6451D44-3A84-DEAA-8A17-2D38A4157DDD}"/>
              </a:ext>
            </a:extLst>
          </p:cNvPr>
          <p:cNvSpPr/>
          <p:nvPr/>
        </p:nvSpPr>
        <p:spPr>
          <a:xfrm rot="4313684">
            <a:off x="8356123" y="4013382"/>
            <a:ext cx="145018" cy="978511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shade val="15000"/>
                <a:alpha val="9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3A8F90-E8A3-FC2A-D33F-B7A54BD5F509}"/>
              </a:ext>
            </a:extLst>
          </p:cNvPr>
          <p:cNvSpPr txBox="1"/>
          <p:nvPr/>
        </p:nvSpPr>
        <p:spPr>
          <a:xfrm>
            <a:off x="5013135" y="4318798"/>
            <a:ext cx="2739565" cy="707886"/>
          </a:xfrm>
          <a:prstGeom prst="rect">
            <a:avLst/>
          </a:prstGeom>
          <a:noFill/>
          <a:ln w="381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PT Sans" panose="020B0503020203020204" pitchFamily="34" charset="-52"/>
              </a:rPr>
              <a:t>Вызов медицинского персонала</a:t>
            </a:r>
          </a:p>
        </p:txBody>
      </p:sp>
    </p:spTree>
    <p:extLst>
      <p:ext uri="{BB962C8B-B14F-4D97-AF65-F5344CB8AC3E}">
        <p14:creationId xmlns:p14="http://schemas.microsoft.com/office/powerpoint/2010/main" val="86141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2244F-D7D8-BCEC-8840-C555F88FB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57C765-36B0-C022-520B-3C8D49975C3D}"/>
              </a:ext>
            </a:extLst>
          </p:cNvPr>
          <p:cNvSpPr txBox="1"/>
          <p:nvPr/>
        </p:nvSpPr>
        <p:spPr>
          <a:xfrm>
            <a:off x="2823895" y="0"/>
            <a:ext cx="65610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4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Выбранная</a:t>
            </a:r>
            <a:r>
              <a:rPr lang="ru-RU" sz="35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 модель</a:t>
            </a:r>
            <a:r>
              <a:rPr lang="en-US" sz="35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 –</a:t>
            </a:r>
            <a:r>
              <a:rPr lang="ru-RU" sz="35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 </a:t>
            </a:r>
            <a:r>
              <a:rPr lang="en-US" sz="35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YOLOv8</a:t>
            </a:r>
            <a:endParaRPr lang="en-US" sz="35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503020203020204" pitchFamily="34" charset="-52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7F4EBD-6662-DA85-EA53-96757E881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45"/>
          <a:stretch/>
        </p:blipFill>
        <p:spPr bwMode="auto">
          <a:xfrm>
            <a:off x="175324" y="630942"/>
            <a:ext cx="11858180" cy="279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7541EE-96E2-3D40-315E-1DAB11C86141}"/>
              </a:ext>
            </a:extLst>
          </p:cNvPr>
          <p:cNvSpPr txBox="1"/>
          <p:nvPr/>
        </p:nvSpPr>
        <p:spPr>
          <a:xfrm>
            <a:off x="3877056" y="2508718"/>
            <a:ext cx="8139620" cy="923330"/>
          </a:xfrm>
          <a:prstGeom prst="rect">
            <a:avLst/>
          </a:prstGeom>
          <a:solidFill>
            <a:srgbClr val="EDEDED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	</a:t>
            </a:r>
            <a:r>
              <a:rPr lang="ru-RU" dirty="0" err="1"/>
              <a:t>Дообучена</a:t>
            </a:r>
            <a:r>
              <a:rPr lang="ru-RU" dirty="0"/>
              <a:t> на параметрах:</a:t>
            </a:r>
          </a:p>
          <a:p>
            <a:pPr marL="1200150" lvl="2" indent="-285750">
              <a:buFontTx/>
              <a:buChar char="-"/>
            </a:pPr>
            <a:r>
              <a:rPr lang="ru-RU" dirty="0"/>
              <a:t>10 эпох</a:t>
            </a:r>
          </a:p>
          <a:p>
            <a:pPr marL="1200150" lvl="2" indent="-285750">
              <a:buFontTx/>
              <a:buChar char="-"/>
            </a:pPr>
            <a:r>
              <a:rPr lang="ru-RU" dirty="0"/>
              <a:t>Оптимизатор: стохастический градиентный спуск (</a:t>
            </a:r>
            <a:r>
              <a:rPr lang="en-US" dirty="0"/>
              <a:t>SGD</a:t>
            </a:r>
            <a:r>
              <a:rPr lang="ru-RU" dirty="0"/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10A67F-0F2C-767C-110F-777E52E5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6" t="2746" r="16284"/>
          <a:stretch/>
        </p:blipFill>
        <p:spPr>
          <a:xfrm>
            <a:off x="86499" y="3830587"/>
            <a:ext cx="6512007" cy="2631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587C38-DFBA-F9CE-068E-BB19EE5CAB84}"/>
              </a:ext>
            </a:extLst>
          </p:cNvPr>
          <p:cNvSpPr txBox="1"/>
          <p:nvPr/>
        </p:nvSpPr>
        <p:spPr>
          <a:xfrm>
            <a:off x="2789907" y="3430477"/>
            <a:ext cx="6352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Дообучение модели</a:t>
            </a:r>
          </a:p>
        </p:txBody>
      </p:sp>
      <p:pic>
        <p:nvPicPr>
          <p:cNvPr id="17" name="Рисунок 16" descr="Изображение выглядит как коллаж, снимок экрана, человек, люди&#10;&#10;Автоматически созданное описание">
            <a:extLst>
              <a:ext uri="{FF2B5EF4-FFF2-40B4-BE49-F238E27FC236}">
                <a16:creationId xmlns:a16="http://schemas.microsoft.com/office/drawing/2014/main" id="{F4510093-CA1B-A772-376B-24DB20FE9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8" r="24628" b="74867"/>
          <a:stretch/>
        </p:blipFill>
        <p:spPr>
          <a:xfrm>
            <a:off x="6598506" y="3740378"/>
            <a:ext cx="5506995" cy="27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5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36F84-7758-3CC7-7FB1-5BF09B88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3BDD8-CE59-D622-419E-1661E54864AD}"/>
              </a:ext>
            </a:extLst>
          </p:cNvPr>
          <p:cNvSpPr txBox="1"/>
          <p:nvPr/>
        </p:nvSpPr>
        <p:spPr>
          <a:xfrm>
            <a:off x="3176016" y="164067"/>
            <a:ext cx="58399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4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Пример работы модели</a:t>
            </a:r>
            <a:endParaRPr lang="en-US" sz="40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503020203020204" pitchFamily="34" charset="-52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ECDD55-308C-F102-4A0D-E6AF1514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669"/>
          <a:stretch/>
        </p:blipFill>
        <p:spPr>
          <a:xfrm>
            <a:off x="12193" y="1825375"/>
            <a:ext cx="12179807" cy="1426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7B46B3-A671-AE16-987A-D3AF53C6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760" b="35364"/>
          <a:stretch/>
        </p:blipFill>
        <p:spPr>
          <a:xfrm>
            <a:off x="12193" y="3339386"/>
            <a:ext cx="12179807" cy="8691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8D4ABF7-2BE3-A257-BF1C-35960F22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125"/>
          <a:stretch/>
        </p:blipFill>
        <p:spPr>
          <a:xfrm>
            <a:off x="12193" y="4296387"/>
            <a:ext cx="12179808" cy="869151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CE42D3A-07C0-ED89-3321-5AB786136BE5}"/>
              </a:ext>
            </a:extLst>
          </p:cNvPr>
          <p:cNvSpPr/>
          <p:nvPr/>
        </p:nvSpPr>
        <p:spPr>
          <a:xfrm>
            <a:off x="1536192" y="2462784"/>
            <a:ext cx="1597152" cy="36576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9A7D1F4-E773-15FD-66DE-71C9381AD9FF}"/>
              </a:ext>
            </a:extLst>
          </p:cNvPr>
          <p:cNvSpPr/>
          <p:nvPr/>
        </p:nvSpPr>
        <p:spPr>
          <a:xfrm>
            <a:off x="1530096" y="3468625"/>
            <a:ext cx="2005584" cy="32308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964FE3D-5FC9-2756-1028-4878E1528C5C}"/>
              </a:ext>
            </a:extLst>
          </p:cNvPr>
          <p:cNvSpPr/>
          <p:nvPr/>
        </p:nvSpPr>
        <p:spPr>
          <a:xfrm>
            <a:off x="1524000" y="4425696"/>
            <a:ext cx="2609088" cy="34137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D7C6CD-2448-45B1-2AC0-83FF1C2345D3}"/>
              </a:ext>
            </a:extLst>
          </p:cNvPr>
          <p:cNvSpPr txBox="1"/>
          <p:nvPr/>
        </p:nvSpPr>
        <p:spPr>
          <a:xfrm>
            <a:off x="126863" y="1292352"/>
            <a:ext cx="5839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На тестовой выборке, без вывода картинки:</a:t>
            </a:r>
          </a:p>
        </p:txBody>
      </p:sp>
    </p:spTree>
    <p:extLst>
      <p:ext uri="{BB962C8B-B14F-4D97-AF65-F5344CB8AC3E}">
        <p14:creationId xmlns:p14="http://schemas.microsoft.com/office/powerpoint/2010/main" val="85577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46B0-33DA-C0FB-65FD-822851942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3B0D85-9776-3C4B-0A52-590461C725C0}"/>
              </a:ext>
            </a:extLst>
          </p:cNvPr>
          <p:cNvSpPr txBox="1"/>
          <p:nvPr/>
        </p:nvSpPr>
        <p:spPr>
          <a:xfrm>
            <a:off x="3374571" y="0"/>
            <a:ext cx="54428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4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Пример работы бота</a:t>
            </a:r>
            <a:endParaRPr lang="en-US" sz="40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503020203020204" pitchFamily="34" charset="-52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F90504-F537-F8BD-203F-3249878D8F13}"/>
              </a:ext>
            </a:extLst>
          </p:cNvPr>
          <p:cNvSpPr txBox="1"/>
          <p:nvPr/>
        </p:nvSpPr>
        <p:spPr>
          <a:xfrm>
            <a:off x="155632" y="2885979"/>
            <a:ext cx="2697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В боте выглядит </a:t>
            </a:r>
          </a:p>
          <a:p>
            <a:r>
              <a:rPr lang="ru-RU" sz="2000" b="1" dirty="0">
                <a:latin typeface="PT Sans" panose="020B0503020203020204" pitchFamily="34" charset="-52"/>
              </a:rPr>
              <a:t>следующим</a:t>
            </a:r>
            <a:r>
              <a:rPr lang="ru-RU" sz="2000" b="1" dirty="0"/>
              <a:t> образом: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328CE85-6C3A-C3DC-3096-A0943F6DB1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" t="978"/>
          <a:stretch/>
        </p:blipFill>
        <p:spPr>
          <a:xfrm>
            <a:off x="3374571" y="660086"/>
            <a:ext cx="8364515" cy="60927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Стрелка: изогнутая вверх 1">
            <a:extLst>
              <a:ext uri="{FF2B5EF4-FFF2-40B4-BE49-F238E27FC236}">
                <a16:creationId xmlns:a16="http://schemas.microsoft.com/office/drawing/2014/main" id="{FF683848-151D-42D6-BCE1-4ABB9E9B9F66}"/>
              </a:ext>
            </a:extLst>
          </p:cNvPr>
          <p:cNvSpPr/>
          <p:nvPr/>
        </p:nvSpPr>
        <p:spPr>
          <a:xfrm rot="2141369">
            <a:off x="1267372" y="4077313"/>
            <a:ext cx="2070923" cy="1284617"/>
          </a:xfrm>
          <a:prstGeom prst="curvedUpArrow">
            <a:avLst>
              <a:gd name="adj1" fmla="val 25000"/>
              <a:gd name="adj2" fmla="val 50000"/>
              <a:gd name="adj3" fmla="val 46339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6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099B6-378C-D695-8087-F1B3779B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47BE19-9454-57E8-DD52-910D42FA2EA1}"/>
              </a:ext>
            </a:extLst>
          </p:cNvPr>
          <p:cNvSpPr txBox="1"/>
          <p:nvPr/>
        </p:nvSpPr>
        <p:spPr>
          <a:xfrm>
            <a:off x="1593226" y="0"/>
            <a:ext cx="90239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ru-RU" sz="4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anose="020B0503020203020204" pitchFamily="34" charset="-52"/>
                <a:ea typeface="+mj-ea"/>
                <a:cs typeface="+mj-cs"/>
              </a:rPr>
              <a:t>Идеи доработки до реального проекта</a:t>
            </a:r>
            <a:endParaRPr lang="en-US" sz="4000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anose="020B0503020203020204" pitchFamily="34" charset="-52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98EC4-A16B-AC09-95CE-0D56984E4BA3}"/>
              </a:ext>
            </a:extLst>
          </p:cNvPr>
          <p:cNvSpPr txBox="1"/>
          <p:nvPr/>
        </p:nvSpPr>
        <p:spPr>
          <a:xfrm>
            <a:off x="7715" y="581682"/>
            <a:ext cx="6547551" cy="60442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000" dirty="0">
                <a:latin typeface="PT Sans" panose="020B0503020203020204" pitchFamily="34" charset="-52"/>
              </a:rPr>
              <a:t>Развитие идеи до конкретного проекта, включая интеграцию в общую информационную систему клиники, организацию вызова персонала через </a:t>
            </a:r>
            <a:r>
              <a:rPr lang="ru-RU" sz="2000" dirty="0" err="1">
                <a:latin typeface="PT Sans" panose="020B0503020203020204" pitchFamily="34" charset="-52"/>
              </a:rPr>
              <a:t>телеграм</a:t>
            </a:r>
            <a:r>
              <a:rPr lang="ru-RU" sz="2000" dirty="0">
                <a:latin typeface="PT Sans" panose="020B0503020203020204" pitchFamily="34" charset="-52"/>
              </a:rPr>
              <a:t>-бот.</a:t>
            </a:r>
          </a:p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000" dirty="0">
                <a:latin typeface="PT Sans" panose="020B0503020203020204" pitchFamily="34" charset="-52"/>
              </a:rPr>
              <a:t>Необходимо доработать модель так, чтобы она работала в реальном времени, вместо использования готового размеченного </a:t>
            </a:r>
            <a:r>
              <a:rPr lang="ru-RU" sz="2000" dirty="0" err="1">
                <a:latin typeface="PT Sans" panose="020B0503020203020204" pitchFamily="34" charset="-52"/>
              </a:rPr>
              <a:t>детасета</a:t>
            </a:r>
            <a:r>
              <a:rPr lang="ru-RU" sz="2000" dirty="0">
                <a:latin typeface="PT Sans" panose="020B0503020203020204" pitchFamily="34" charset="-52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000" dirty="0">
                <a:latin typeface="PT Sans" panose="020B0503020203020204" pitchFamily="34" charset="-52"/>
              </a:rPr>
              <a:t>Также требуется улучшить функционал бота, чтобы он отправлял не только картинку, но и информацию о месте и источнике фото. </a:t>
            </a:r>
          </a:p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000" dirty="0">
                <a:latin typeface="PT Sans" panose="020B0503020203020204" pitchFamily="34" charset="-52"/>
              </a:rPr>
              <a:t>Рассмотреть альтернативные способы оповещения, учитывая возможное нежелание клиник использовать </a:t>
            </a:r>
            <a:r>
              <a:rPr lang="ru-RU" sz="2000" dirty="0" err="1">
                <a:latin typeface="PT Sans" panose="020B0503020203020204" pitchFamily="34" charset="-52"/>
              </a:rPr>
              <a:t>телеграм</a:t>
            </a:r>
            <a:r>
              <a:rPr lang="ru-RU" sz="2000" dirty="0">
                <a:latin typeface="PT Sans" panose="020B0503020203020204" pitchFamily="34" charset="-52"/>
              </a:rPr>
              <a:t>-бота.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554423-7AB3-4A87-A15D-01E60985FD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-9017" r="-134" b="11750"/>
          <a:stretch/>
        </p:blipFill>
        <p:spPr>
          <a:xfrm>
            <a:off x="7018638" y="839802"/>
            <a:ext cx="4708333" cy="496892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8215861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714</Words>
  <Application>Microsoft Office PowerPoint</Application>
  <PresentationFormat>Широкоэкранный</PresentationFormat>
  <Paragraphs>67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Aptos</vt:lpstr>
      <vt:lpstr>Arial</vt:lpstr>
      <vt:lpstr>Courier New</vt:lpstr>
      <vt:lpstr>Grandview</vt:lpstr>
      <vt:lpstr>PT Sans</vt:lpstr>
      <vt:lpstr>Tahoma</vt:lpstr>
      <vt:lpstr>Wingdings</vt:lpstr>
      <vt:lpstr>CosineVTI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Мартиросова</dc:creator>
  <cp:lastModifiedBy>Мурадян Яна Кареновна</cp:lastModifiedBy>
  <cp:revision>42</cp:revision>
  <dcterms:created xsi:type="dcterms:W3CDTF">2024-12-17T18:24:31Z</dcterms:created>
  <dcterms:modified xsi:type="dcterms:W3CDTF">2024-12-19T20:01:55Z</dcterms:modified>
</cp:coreProperties>
</file>